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230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484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993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0053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166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563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993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878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7309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8894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4227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6941C-A58B-4C8D-8BAA-9AB8E89B7252}" type="datetimeFigureOut">
              <a:rPr lang="es-CO" smtClean="0"/>
              <a:t>17/02/2020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BE83B-584B-4B76-95D3-189B2B3D82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524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emduitama.gov.co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6"/>
          <a:stretch/>
        </p:blipFill>
        <p:spPr>
          <a:xfrm>
            <a:off x="6266638" y="2636911"/>
            <a:ext cx="2649011" cy="2468893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1144182"/>
            <a:ext cx="7772400" cy="1080120"/>
          </a:xfrm>
        </p:spPr>
        <p:txBody>
          <a:bodyPr>
            <a:normAutofit/>
          </a:bodyPr>
          <a:lstStyle/>
          <a:p>
            <a:r>
              <a:rPr lang="es-CO" sz="4000" dirty="0">
                <a:latin typeface="Arial Black" panose="020B0A04020102020204" pitchFamily="34" charset="0"/>
              </a:rPr>
              <a:t>¿</a:t>
            </a:r>
            <a:r>
              <a:rPr lang="es-CO" sz="4000" dirty="0" smtClean="0">
                <a:latin typeface="Arial Black" panose="020B0A04020102020204" pitchFamily="34" charset="0"/>
              </a:rPr>
              <a:t>QUÉ ES SAC?</a:t>
            </a:r>
            <a:endParaRPr lang="es-CO" sz="4000" dirty="0">
              <a:latin typeface="Arial Black" panose="020B0A040201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2132856"/>
            <a:ext cx="5529094" cy="4248472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s-CO" sz="16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El SAC es el </a:t>
            </a:r>
            <a:r>
              <a:rPr lang="es-CO" sz="16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Sistema de Atención al Ciudadano </a:t>
            </a:r>
            <a:r>
              <a:rPr lang="es-CO" sz="16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creado por el Ministerio de Educación para las Secretarías certificadas, donde se ingresan todos los requerimientos radicados a la entidad.</a:t>
            </a:r>
          </a:p>
          <a:p>
            <a:pPr>
              <a:lnSpc>
                <a:spcPct val="170000"/>
              </a:lnSpc>
            </a:pPr>
            <a:r>
              <a:rPr lang="es-CO" sz="16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Es una herramienta a su disposición las 24 horas del día. Aquí usted puede realizar trámites, consultas, enviar sugerencias, quejas, reclamos y felicitaciones de una manera rápida, cómoda y sin acercarse a las instalaciones de la Secretaría de Educación de </a:t>
            </a:r>
            <a:r>
              <a:rPr lang="es-CO" sz="16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Duitama</a:t>
            </a:r>
            <a:r>
              <a:rPr lang="es-CO" sz="16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.</a:t>
            </a:r>
            <a:endParaRPr lang="es-CO" sz="16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646" y="0"/>
            <a:ext cx="3044996" cy="1384718"/>
          </a:xfrm>
          <a:prstGeom prst="rect">
            <a:avLst/>
          </a:prstGeom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" y="0"/>
            <a:ext cx="1584176" cy="155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9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5635" y="1124744"/>
            <a:ext cx="7772400" cy="1080120"/>
          </a:xfrm>
        </p:spPr>
        <p:txBody>
          <a:bodyPr>
            <a:normAutofit fontScale="90000"/>
          </a:bodyPr>
          <a:lstStyle/>
          <a:p>
            <a:r>
              <a:rPr lang="es-CO" dirty="0" smtClean="0">
                <a:latin typeface="Arial Black" panose="020B0A04020102020204" pitchFamily="34" charset="0"/>
              </a:rPr>
              <a:t>¿CÓMO INGRESO AL SAC?</a:t>
            </a:r>
            <a:endParaRPr lang="es-CO" dirty="0">
              <a:latin typeface="Arial Black" panose="020B0A040201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4036" y="2132856"/>
            <a:ext cx="8922195" cy="1728192"/>
          </a:xfrm>
        </p:spPr>
        <p:txBody>
          <a:bodyPr>
            <a:normAutofit/>
          </a:bodyPr>
          <a:lstStyle/>
          <a:p>
            <a:r>
              <a:rPr lang="es-CO" sz="24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Puede ingresar por nuestra página web</a:t>
            </a:r>
          </a:p>
          <a:p>
            <a:r>
              <a:rPr lang="es-CO" sz="2400" dirty="0" smtClean="0">
                <a:solidFill>
                  <a:srgbClr val="C00000"/>
                </a:solidFill>
                <a:latin typeface="Bookman Old Style" panose="02050604050505020204" pitchFamily="18" charset="0"/>
                <a:hlinkClick r:id="rId2"/>
              </a:rPr>
              <a:t>www.semduitama.gov.co</a:t>
            </a:r>
            <a:endParaRPr lang="es-CO" sz="2400" dirty="0" smtClean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endParaRPr lang="es-CO" sz="24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98" y="100066"/>
            <a:ext cx="2488120" cy="113147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31"/>
          <a:stretch/>
        </p:blipFill>
        <p:spPr bwMode="auto">
          <a:xfrm>
            <a:off x="2243401" y="3068960"/>
            <a:ext cx="4776869" cy="3351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Llamada rectangular"/>
          <p:cNvSpPr/>
          <p:nvPr/>
        </p:nvSpPr>
        <p:spPr>
          <a:xfrm rot="16200000">
            <a:off x="719572" y="4833156"/>
            <a:ext cx="1188132" cy="1980220"/>
          </a:xfrm>
          <a:prstGeom prst="wedgeRectCallout">
            <a:avLst>
              <a:gd name="adj1" fmla="val -18256"/>
              <a:gd name="adj2" fmla="val 12929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CuadroTexto"/>
          <p:cNvSpPr txBox="1"/>
          <p:nvPr/>
        </p:nvSpPr>
        <p:spPr>
          <a:xfrm>
            <a:off x="395535" y="5500100"/>
            <a:ext cx="1847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Ingresar a: SAC versión 2</a:t>
            </a:r>
            <a:endParaRPr lang="es-CO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70601"/>
            <a:ext cx="1296144" cy="1060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0033"/>
            <a:ext cx="1257570" cy="123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4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12054" y="1124744"/>
            <a:ext cx="6120679" cy="685288"/>
          </a:xfrm>
        </p:spPr>
        <p:txBody>
          <a:bodyPr>
            <a:normAutofit/>
          </a:bodyPr>
          <a:lstStyle/>
          <a:p>
            <a:r>
              <a:rPr lang="es-CO" sz="2800" dirty="0" smtClean="0">
                <a:latin typeface="Arial Black" panose="020B0A04020102020204" pitchFamily="34" charset="0"/>
              </a:rPr>
              <a:t>¿CÓMO INGRESO AL SAC?</a:t>
            </a:r>
            <a:endParaRPr lang="es-CO" sz="2800" dirty="0">
              <a:latin typeface="Arial Black" panose="020B0A04020102020204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98" y="100066"/>
            <a:ext cx="2488120" cy="1131478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43527"/>
            <a:ext cx="4174629" cy="3030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uadroTexto"/>
          <p:cNvSpPr txBox="1"/>
          <p:nvPr/>
        </p:nvSpPr>
        <p:spPr>
          <a:xfrm>
            <a:off x="539553" y="2020197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C00000"/>
                </a:solidFill>
              </a:rPr>
              <a:t>Allí va a encontrar un cuadro de LISTADO DE SECRETARÍAS de todo el país y debe buscar la entidad a la cual va a radicar su solicitud, en este caso DUITAMA. Luego de clic en aceptar.</a:t>
            </a:r>
            <a:endParaRPr lang="es-CO" dirty="0">
              <a:solidFill>
                <a:srgbClr val="C00000"/>
              </a:solidFill>
            </a:endParaRP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" y="0"/>
            <a:ext cx="1664741" cy="163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7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12054" y="1124744"/>
            <a:ext cx="6120679" cy="685288"/>
          </a:xfrm>
        </p:spPr>
        <p:txBody>
          <a:bodyPr>
            <a:normAutofit/>
          </a:bodyPr>
          <a:lstStyle/>
          <a:p>
            <a:r>
              <a:rPr lang="es-CO" sz="2800" dirty="0" smtClean="0">
                <a:latin typeface="Arial Black" panose="020B0A04020102020204" pitchFamily="34" charset="0"/>
              </a:rPr>
              <a:t>¿CÓMO INGRESO AL SAC?</a:t>
            </a:r>
            <a:endParaRPr lang="es-CO" sz="2800" dirty="0">
              <a:latin typeface="Arial Black" panose="020B0A04020102020204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98" y="100066"/>
            <a:ext cx="2488120" cy="113147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916832"/>
            <a:ext cx="7956376" cy="4294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4499992" y="2276872"/>
            <a:ext cx="864096" cy="14401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800" dirty="0" smtClean="0"/>
              <a:t>DUITAMA</a:t>
            </a:r>
            <a:endParaRPr lang="es-CO" sz="800" dirty="0"/>
          </a:p>
        </p:txBody>
      </p:sp>
      <p:sp>
        <p:nvSpPr>
          <p:cNvPr id="10" name="9 Llamada rectangular"/>
          <p:cNvSpPr/>
          <p:nvPr/>
        </p:nvSpPr>
        <p:spPr>
          <a:xfrm rot="5400000">
            <a:off x="7684806" y="4202056"/>
            <a:ext cx="506627" cy="1547665"/>
          </a:xfrm>
          <a:prstGeom prst="wedgeRectCallout">
            <a:avLst>
              <a:gd name="adj1" fmla="val -64869"/>
              <a:gd name="adj2" fmla="val 18358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10 CuadroTexto"/>
          <p:cNvSpPr txBox="1"/>
          <p:nvPr/>
        </p:nvSpPr>
        <p:spPr>
          <a:xfrm>
            <a:off x="7164287" y="4722575"/>
            <a:ext cx="1547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Ingresar por primera vez</a:t>
            </a:r>
            <a:endParaRPr lang="es-CO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997"/>
            <a:ext cx="1442632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9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12054" y="1124744"/>
            <a:ext cx="6120679" cy="685288"/>
          </a:xfrm>
        </p:spPr>
        <p:txBody>
          <a:bodyPr>
            <a:normAutofit fontScale="90000"/>
          </a:bodyPr>
          <a:lstStyle/>
          <a:p>
            <a:r>
              <a:rPr lang="es-CO" sz="2800" dirty="0" smtClean="0">
                <a:latin typeface="Arial Black" panose="020B0A04020102020204" pitchFamily="34" charset="0"/>
              </a:rPr>
              <a:t>¿QUÉ APARECE EN LA PLANTILLA DEL SAC?</a:t>
            </a:r>
            <a:endParaRPr lang="es-CO" sz="2800" dirty="0">
              <a:latin typeface="Arial Black" panose="020B0A04020102020204" pitchFamily="34" charset="0"/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00066"/>
            <a:ext cx="1296144" cy="118880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98" y="100066"/>
            <a:ext cx="2488120" cy="113147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8424936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56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3" t="735"/>
          <a:stretch/>
        </p:blipFill>
        <p:spPr>
          <a:xfrm>
            <a:off x="5989237" y="2132856"/>
            <a:ext cx="2924879" cy="2831976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00066"/>
            <a:ext cx="1296144" cy="118880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98" y="100066"/>
            <a:ext cx="2488120" cy="1131478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539552" y="2132856"/>
            <a:ext cx="55446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/>
              <a:t>Crear PQRSD</a:t>
            </a:r>
            <a:endParaRPr lang="es-CO" dirty="0"/>
          </a:p>
          <a:p>
            <a:r>
              <a:rPr lang="es-CO" dirty="0"/>
              <a:t>Le permite al Ciudadano crear PQRSD.</a:t>
            </a:r>
          </a:p>
          <a:p>
            <a:r>
              <a:rPr lang="es-CO" b="1" dirty="0"/>
              <a:t>Mis Requerimientos</a:t>
            </a:r>
            <a:endParaRPr lang="es-CO" dirty="0"/>
          </a:p>
          <a:p>
            <a:r>
              <a:rPr lang="es-CO" dirty="0"/>
              <a:t>Le permite al Ciudadano hacer búsqueda de los requerimientos, más fácilmente.</a:t>
            </a:r>
          </a:p>
          <a:p>
            <a:r>
              <a:rPr lang="es-CO" b="1" dirty="0"/>
              <a:t>Correspondencia:</a:t>
            </a:r>
            <a:endParaRPr lang="es-CO" dirty="0"/>
          </a:p>
          <a:p>
            <a:r>
              <a:rPr lang="es-CO" dirty="0" smtClean="0"/>
              <a:t>Se visualiza la correspondencia que envió el funcionario de la secretaría</a:t>
            </a:r>
            <a:r>
              <a:rPr lang="es-CO" dirty="0"/>
              <a:t>.</a:t>
            </a:r>
          </a:p>
          <a:p>
            <a:r>
              <a:rPr lang="es-CO" b="1" dirty="0"/>
              <a:t>Administración:</a:t>
            </a:r>
            <a:endParaRPr lang="es-CO" dirty="0"/>
          </a:p>
          <a:p>
            <a:r>
              <a:rPr lang="es-CO" dirty="0"/>
              <a:t>Se visualiza las opciones de parametrización del sistema.</a:t>
            </a:r>
          </a:p>
          <a:p>
            <a:r>
              <a:rPr lang="es-CO" b="1" dirty="0"/>
              <a:t>Seguridad:</a:t>
            </a:r>
            <a:endParaRPr lang="es-CO" dirty="0"/>
          </a:p>
          <a:p>
            <a:r>
              <a:rPr lang="es-CO" dirty="0"/>
              <a:t>Se visualiza la opción para para realizar el cambio  de contraseña.</a:t>
            </a: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512054" y="1124744"/>
            <a:ext cx="6120679" cy="685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smtClean="0">
                <a:latin typeface="Arial Black" panose="020B0A04020102020204" pitchFamily="34" charset="0"/>
              </a:rPr>
              <a:t>¿QUÉ APARECE EN LA PLANTILLA DEL SAC?</a:t>
            </a:r>
            <a:endParaRPr lang="es-CO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52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00066"/>
            <a:ext cx="1296144" cy="118880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98" y="100066"/>
            <a:ext cx="2488120" cy="1131478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215910" y="2636912"/>
            <a:ext cx="25922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 smtClean="0">
                <a:solidFill>
                  <a:srgbClr val="C00000"/>
                </a:solidFill>
              </a:rPr>
              <a:t>Una vez el ciudadano ingresa la sistema, se encuentra con el formulario para un </a:t>
            </a:r>
            <a:r>
              <a:rPr lang="es-CO" b="1" dirty="0" smtClean="0">
                <a:solidFill>
                  <a:srgbClr val="C00000"/>
                </a:solidFill>
              </a:rPr>
              <a:t>nuevo requerimiento</a:t>
            </a:r>
            <a:r>
              <a:rPr lang="es-CO" dirty="0" smtClean="0">
                <a:solidFill>
                  <a:srgbClr val="C00000"/>
                </a:solidFill>
              </a:rPr>
              <a:t>.</a:t>
            </a:r>
          </a:p>
          <a:p>
            <a:r>
              <a:rPr lang="es-CO" dirty="0" smtClean="0">
                <a:solidFill>
                  <a:srgbClr val="C00000"/>
                </a:solidFill>
              </a:rPr>
              <a:t>El ciudadano encuentra los ítems que debe diligenciar, para ello debe ingresar todos los datos solicitados.</a:t>
            </a:r>
            <a:endParaRPr lang="es-CO" dirty="0">
              <a:solidFill>
                <a:srgbClr val="C00000"/>
              </a:solidFill>
            </a:endParaRPr>
          </a:p>
        </p:txBody>
      </p:sp>
      <p:sp>
        <p:nvSpPr>
          <p:cNvPr id="9" name="1 Título"/>
          <p:cNvSpPr txBox="1">
            <a:spLocks/>
          </p:cNvSpPr>
          <p:nvPr/>
        </p:nvSpPr>
        <p:spPr>
          <a:xfrm>
            <a:off x="1512054" y="1124744"/>
            <a:ext cx="6120679" cy="685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 smtClean="0">
                <a:latin typeface="Arial Black" panose="020B0A04020102020204" pitchFamily="34" charset="0"/>
              </a:rPr>
              <a:t>¿CÓMO INGRESO MI SOLICITUD?</a:t>
            </a:r>
            <a:endParaRPr lang="es-CO" sz="2800" dirty="0">
              <a:latin typeface="Arial Black" panose="020B0A040201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075275"/>
            <a:ext cx="6195070" cy="4563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04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43" y="1888495"/>
            <a:ext cx="2551590" cy="3259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00066"/>
            <a:ext cx="1296144" cy="118880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98" y="100066"/>
            <a:ext cx="2488120" cy="1131478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1512054" y="1124744"/>
            <a:ext cx="6120679" cy="685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 smtClean="0">
                <a:latin typeface="Arial Black" panose="020B0A04020102020204" pitchFamily="34" charset="0"/>
              </a:rPr>
              <a:t>¿CÓMO APARECE SI RADIQUÉ BIEN MI SOLICITUD?</a:t>
            </a:r>
            <a:endParaRPr lang="es-CO" sz="2800" dirty="0">
              <a:latin typeface="Arial Black" panose="020B0A040201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88495"/>
            <a:ext cx="6136153" cy="3259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719965" y="5445224"/>
            <a:ext cx="7704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C00000"/>
                </a:solidFill>
              </a:rPr>
              <a:t>Una vez ingresado el requerimiento el sistema le genera automáticamente un número de requerimiento para que puede identificarlo con mayor facilidad.</a:t>
            </a:r>
            <a:endParaRPr lang="es-C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6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00066"/>
            <a:ext cx="1296144" cy="118880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98" y="100066"/>
            <a:ext cx="2488120" cy="1131478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1512054" y="1124744"/>
            <a:ext cx="6120679" cy="685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 smtClean="0">
                <a:latin typeface="Arial Black" panose="020B0A04020102020204" pitchFamily="34" charset="0"/>
              </a:rPr>
              <a:t>¿DÓNDE VEO MI REQUERIMIENTO PARA SABER SI YA ME CONTESTARON?</a:t>
            </a:r>
            <a:endParaRPr lang="es-CO" sz="2800" dirty="0">
              <a:latin typeface="Arial Black" panose="020B0A040201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87" y="1928394"/>
            <a:ext cx="7848872" cy="3734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884820" y="5877271"/>
            <a:ext cx="7620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C00000"/>
                </a:solidFill>
              </a:rPr>
              <a:t>Además el sistema genera una copia a su correo electrónico, notificándole de la respuesta al requerimiento </a:t>
            </a:r>
            <a:endParaRPr lang="es-CO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61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100066"/>
            <a:ext cx="1296144" cy="1188807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98" y="100066"/>
            <a:ext cx="2488120" cy="1131478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1512054" y="1124744"/>
            <a:ext cx="6120679" cy="685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 smtClean="0">
                <a:latin typeface="Arial Black" panose="020B0A04020102020204" pitchFamily="34" charset="0"/>
              </a:rPr>
              <a:t>¿QUÉ LLEGA A MI CORREO?</a:t>
            </a:r>
            <a:endParaRPr lang="es-CO" sz="2800" dirty="0">
              <a:latin typeface="Arial Black" panose="020B0A04020102020204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491881" y="2205631"/>
            <a:ext cx="41408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 smtClean="0">
                <a:solidFill>
                  <a:srgbClr val="C00000"/>
                </a:solidFill>
              </a:rPr>
              <a:t>El usuario que nos identifica en su correo electrónico es </a:t>
            </a:r>
            <a:r>
              <a:rPr lang="es-CO" b="1" dirty="0" smtClean="0">
                <a:solidFill>
                  <a:srgbClr val="C00000"/>
                </a:solidFill>
              </a:rPr>
              <a:t>NOTIFICACIONES SAC</a:t>
            </a:r>
            <a:r>
              <a:rPr lang="es-CO" dirty="0" smtClean="0">
                <a:solidFill>
                  <a:srgbClr val="C00000"/>
                </a:solidFill>
              </a:rPr>
              <a:t>. </a:t>
            </a:r>
          </a:p>
          <a:p>
            <a:pPr algn="ctr"/>
            <a:r>
              <a:rPr lang="es-CO" u="sng" dirty="0" smtClean="0">
                <a:solidFill>
                  <a:srgbClr val="C00000"/>
                </a:solidFill>
              </a:rPr>
              <a:t>No lo elimine</a:t>
            </a:r>
            <a:r>
              <a:rPr lang="es-CO" dirty="0" smtClean="0">
                <a:solidFill>
                  <a:srgbClr val="C00000"/>
                </a:solidFill>
              </a:rPr>
              <a:t>, es allí donde ve su respuesta de la Secretaría de Educación de Duitama.</a:t>
            </a:r>
            <a:endParaRPr lang="es-CO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05" y="3982500"/>
            <a:ext cx="8089016" cy="2326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88" y="1810031"/>
            <a:ext cx="2638420" cy="2083863"/>
          </a:xfrm>
          <a:prstGeom prst="rect">
            <a:avLst/>
          </a:prstGeom>
        </p:spPr>
      </p:pic>
      <p:sp>
        <p:nvSpPr>
          <p:cNvPr id="4" name="3 Elipse"/>
          <p:cNvSpPr/>
          <p:nvPr/>
        </p:nvSpPr>
        <p:spPr>
          <a:xfrm>
            <a:off x="2051720" y="4869160"/>
            <a:ext cx="1296144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CuadroTexto"/>
          <p:cNvSpPr txBox="1"/>
          <p:nvPr/>
        </p:nvSpPr>
        <p:spPr>
          <a:xfrm>
            <a:off x="323528" y="2037571"/>
            <a:ext cx="1005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 smtClean="0"/>
              <a:t>PERO ¡PILAS!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207682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384</Words>
  <Application>Microsoft Office PowerPoint</Application>
  <PresentationFormat>Presentación en pantalla (4:3)</PresentationFormat>
  <Paragraphs>35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¿QUÉ ES SAC?</vt:lpstr>
      <vt:lpstr>¿CÓMO INGRESO AL SAC?</vt:lpstr>
      <vt:lpstr>¿CÓMO INGRESO AL SAC?</vt:lpstr>
      <vt:lpstr>¿CÓMO INGRESO AL SAC?</vt:lpstr>
      <vt:lpstr>¿QUÉ APARECE EN LA PLANTILLA DEL SAC?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ES SAC?</dc:title>
  <dc:creator>PC3</dc:creator>
  <cp:lastModifiedBy>PC3</cp:lastModifiedBy>
  <cp:revision>14</cp:revision>
  <dcterms:created xsi:type="dcterms:W3CDTF">2020-02-17T14:23:08Z</dcterms:created>
  <dcterms:modified xsi:type="dcterms:W3CDTF">2020-02-17T22:13:58Z</dcterms:modified>
</cp:coreProperties>
</file>